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61" r:id="rId6"/>
    <p:sldId id="257" r:id="rId7"/>
    <p:sldId id="258" r:id="rId8"/>
    <p:sldId id="259" r:id="rId9"/>
    <p:sldId id="260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74" d="100"/>
          <a:sy n="74" d="100"/>
        </p:scale>
        <p:origin x="456" y="7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pec\Documents\Elections%202022\HISTOGRAMMES%20&#233;lections%20professionnelles%202022%20-%20a%20utiliser.xlsm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pec\Documents\Elections%202022\HISTOGRAMMES%20&#233;lections%20professionnelles%202022%20-%20a%20utiliser.xlsm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pec\Documents\Elections%202022\HISTOGRAMMES%20&#233;lections%20professionnelles%202022%20-%20a%20utiliser.xlsm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kopec\Documents\Elections%202022\HISTOGRAMMES%20&#233;lections%20professionnelles%202022%20-%20a%20utiliser.xlsm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'SYNTHESE BIS'!$A$3:$A$7</c:f>
              <c:strCache>
                <c:ptCount val="5"/>
                <c:pt idx="0">
                  <c:v>CST</c:v>
                </c:pt>
                <c:pt idx="1">
                  <c:v>CCP</c:v>
                </c:pt>
                <c:pt idx="2">
                  <c:v>CAP C</c:v>
                </c:pt>
                <c:pt idx="3">
                  <c:v>CAP B</c:v>
                </c:pt>
                <c:pt idx="4">
                  <c:v>CAP A</c:v>
                </c:pt>
              </c:strCache>
            </c:strRef>
          </c:cat>
          <c:val>
            <c:numRef>
              <c:f>'SYNTHESE BIS'!$D$3:$D$7</c:f>
              <c:numCache>
                <c:formatCode>0.00%</c:formatCode>
                <c:ptCount val="5"/>
                <c:pt idx="0">
                  <c:v>0.62331666025394383</c:v>
                </c:pt>
                <c:pt idx="1">
                  <c:v>0.38613861386138615</c:v>
                </c:pt>
                <c:pt idx="2">
                  <c:v>0.64700285442435779</c:v>
                </c:pt>
                <c:pt idx="3">
                  <c:v>0.77469135802469136</c:v>
                </c:pt>
                <c:pt idx="4">
                  <c:v>0.66866566716641684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088992"/>
        <c:axId val="171090080"/>
      </c:barChart>
      <c:catAx>
        <c:axId val="17108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171090080"/>
        <c:crosses val="autoZero"/>
        <c:auto val="1"/>
        <c:lblAlgn val="ctr"/>
        <c:lblOffset val="100"/>
        <c:noMultiLvlLbl val="0"/>
      </c:catAx>
      <c:valAx>
        <c:axId val="17109008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08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 POUR DIAPO'!$B$17</c:f>
              <c:strCache>
                <c:ptCount val="1"/>
                <c:pt idx="0">
                  <c:v>2008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3379557558464341E-3"/>
                  <c:y val="-1.444042106529948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8376722817764202E-2"/>
                  <c:y val="9.46947643298608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2.6544155181214904E-2"/>
                  <c:y val="2.3780743870382693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7.3151845099365164E-3"/>
                  <c:y val="-9.6121681553433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DIAPO'!$A$18:$A$22</c:f>
              <c:strCache>
                <c:ptCount val="5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  <c:pt idx="4">
                  <c:v>CCP</c:v>
                </c:pt>
              </c:strCache>
            </c:strRef>
          </c:cat>
          <c:val>
            <c:numRef>
              <c:f>'GRAPH POUR DIAPO'!$B$18:$B$22</c:f>
              <c:numCache>
                <c:formatCode>0.00%</c:formatCode>
                <c:ptCount val="5"/>
                <c:pt idx="0">
                  <c:v>0.57250000000000001</c:v>
                </c:pt>
                <c:pt idx="1">
                  <c:v>0.60250000000000004</c:v>
                </c:pt>
                <c:pt idx="2">
                  <c:v>0.64910000000000001</c:v>
                </c:pt>
                <c:pt idx="3">
                  <c:v>0.74570000000000003</c:v>
                </c:pt>
              </c:numCache>
            </c:numRef>
          </c:val>
        </c:ser>
        <c:ser>
          <c:idx val="1"/>
          <c:order val="1"/>
          <c:tx>
            <c:strRef>
              <c:f>'GRAPH POUR DIAPO'!$C$17</c:f>
              <c:strCache>
                <c:ptCount val="1"/>
                <c:pt idx="0">
                  <c:v>2014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418580908626665E-3"/>
                  <c:y val="4.699053953853906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1255742725880554E-3"/>
                  <c:y val="-4.84179100441057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6.1255742725880554E-3"/>
                  <c:y val="9.4694764329860386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0418580908626851E-3"/>
                  <c:y val="4.6990539538538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DIAPO'!$A$18:$A$22</c:f>
              <c:strCache>
                <c:ptCount val="5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  <c:pt idx="4">
                  <c:v>CCP</c:v>
                </c:pt>
              </c:strCache>
            </c:strRef>
          </c:cat>
          <c:val>
            <c:numRef>
              <c:f>'GRAPH POUR DIAPO'!$C$18:$C$22</c:f>
              <c:numCache>
                <c:formatCode>0.00%</c:formatCode>
                <c:ptCount val="5"/>
                <c:pt idx="0">
                  <c:v>0.64222549742078117</c:v>
                </c:pt>
                <c:pt idx="1">
                  <c:v>0.67969999999999997</c:v>
                </c:pt>
                <c:pt idx="2">
                  <c:v>0.72710951526032319</c:v>
                </c:pt>
                <c:pt idx="3">
                  <c:v>0.73219999999999996</c:v>
                </c:pt>
              </c:numCache>
            </c:numRef>
          </c:val>
        </c:ser>
        <c:ser>
          <c:idx val="2"/>
          <c:order val="2"/>
          <c:tx>
            <c:strRef>
              <c:f>'GRAPH POUR DIAPO'!$D$17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atMod val="103000"/>
                    <a:lumMod val="102000"/>
                    <a:tint val="94000"/>
                  </a:schemeClr>
                </a:gs>
                <a:gs pos="50000">
                  <a:schemeClr val="accent3">
                    <a:satMod val="110000"/>
                    <a:lumMod val="100000"/>
                    <a:shade val="100000"/>
                  </a:schemeClr>
                </a:gs>
                <a:gs pos="100000">
                  <a:schemeClr val="accent3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0330200827976298E-3"/>
                  <c:y val="-3.8234703802627744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382765342064819E-3"/>
                  <c:y val="-4.4490273226899212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3938316668507119E-3"/>
                  <c:y val="-8.3263758828440552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3.0627871362940276E-2"/>
                  <c:y val="4.699053953853863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2.1483903354576179E-3"/>
                  <c:y val="-3.1170961679985779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DIAPO'!$A$18:$A$22</c:f>
              <c:strCache>
                <c:ptCount val="5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  <c:pt idx="4">
                  <c:v>CCP</c:v>
                </c:pt>
              </c:strCache>
            </c:strRef>
          </c:cat>
          <c:val>
            <c:numRef>
              <c:f>'GRAPH POUR DIAPO'!$D$18:$D$22</c:f>
              <c:numCache>
                <c:formatCode>0.00%</c:formatCode>
                <c:ptCount val="5"/>
                <c:pt idx="0">
                  <c:v>0.65377100429855417</c:v>
                </c:pt>
                <c:pt idx="1">
                  <c:v>0.68404423380726698</c:v>
                </c:pt>
                <c:pt idx="2">
                  <c:v>0.77777777777777779</c:v>
                </c:pt>
                <c:pt idx="3">
                  <c:v>0.70050000000000001</c:v>
                </c:pt>
                <c:pt idx="4" formatCode="0%">
                  <c:v>0.4</c:v>
                </c:pt>
              </c:numCache>
            </c:numRef>
          </c:val>
        </c:ser>
        <c:ser>
          <c:idx val="3"/>
          <c:order val="3"/>
          <c:tx>
            <c:strRef>
              <c:f>'GRAPH POUR DIAPO'!$E$17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4">
                    <a:satMod val="103000"/>
                    <a:lumMod val="102000"/>
                    <a:tint val="94000"/>
                  </a:schemeClr>
                </a:gs>
                <a:gs pos="50000">
                  <a:schemeClr val="accent4">
                    <a:satMod val="110000"/>
                    <a:lumMod val="100000"/>
                    <a:shade val="100000"/>
                  </a:schemeClr>
                </a:gs>
                <a:gs pos="100000">
                  <a:schemeClr val="accent4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DIAPO'!$A$18:$A$22</c:f>
              <c:strCache>
                <c:ptCount val="5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  <c:pt idx="4">
                  <c:v>CCP</c:v>
                </c:pt>
              </c:strCache>
            </c:strRef>
          </c:cat>
          <c:val>
            <c:numRef>
              <c:f>'GRAPH POUR DIAPO'!$E$18:$E$22</c:f>
              <c:numCache>
                <c:formatCode>0.00%</c:formatCode>
                <c:ptCount val="5"/>
                <c:pt idx="0">
                  <c:v>0.62331666025394383</c:v>
                </c:pt>
                <c:pt idx="1">
                  <c:v>0.66866566716641684</c:v>
                </c:pt>
                <c:pt idx="2">
                  <c:v>0.77469135802469136</c:v>
                </c:pt>
                <c:pt idx="3">
                  <c:v>0.64700285442435779</c:v>
                </c:pt>
                <c:pt idx="4">
                  <c:v>0.38613861386138615</c:v>
                </c:pt>
              </c:numCache>
            </c:numRef>
          </c:val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171088448"/>
        <c:axId val="171086272"/>
      </c:barChart>
      <c:catAx>
        <c:axId val="17108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086272"/>
        <c:crosses val="autoZero"/>
        <c:auto val="1"/>
        <c:lblAlgn val="ctr"/>
        <c:lblOffset val="100"/>
        <c:noMultiLvlLbl val="0"/>
      </c:catAx>
      <c:valAx>
        <c:axId val="171086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171088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 POUR DIAPO'!$B$27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DIAPO'!$A$28:$A$31</c:f>
              <c:strCache>
                <c:ptCount val="4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</c:strCache>
            </c:strRef>
          </c:cat>
          <c:val>
            <c:numRef>
              <c:f>'GRAPH POUR DIAPO'!$B$28:$B$31</c:f>
              <c:numCache>
                <c:formatCode>0.00%</c:formatCode>
                <c:ptCount val="4"/>
                <c:pt idx="0">
                  <c:v>6.93E-2</c:v>
                </c:pt>
                <c:pt idx="1">
                  <c:v>5.7700000000000001E-2</c:v>
                </c:pt>
                <c:pt idx="2">
                  <c:v>9.0200000000000002E-2</c:v>
                </c:pt>
                <c:pt idx="3">
                  <c:v>7.5800000000000006E-2</c:v>
                </c:pt>
              </c:numCache>
            </c:numRef>
          </c:val>
        </c:ser>
        <c:ser>
          <c:idx val="1"/>
          <c:order val="1"/>
          <c:tx>
            <c:strRef>
              <c:f>'GRAPH POUR DIAPO'!$C$27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DIAPO'!$A$28:$A$31</c:f>
              <c:strCache>
                <c:ptCount val="4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</c:strCache>
            </c:strRef>
          </c:cat>
          <c:val>
            <c:numRef>
              <c:f>'GRAPH POUR DIAPO'!$C$28:$C$31</c:f>
              <c:numCache>
                <c:formatCode>0.00%</c:formatCode>
                <c:ptCount val="4"/>
                <c:pt idx="0">
                  <c:v>4.0123456790123455E-2</c:v>
                </c:pt>
                <c:pt idx="1">
                  <c:v>5.829596412556054E-2</c:v>
                </c:pt>
                <c:pt idx="2">
                  <c:v>3.1872509960159362E-2</c:v>
                </c:pt>
                <c:pt idx="3">
                  <c:v>4.5588235294117645E-2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9973840"/>
        <c:axId val="239977104"/>
      </c:barChart>
      <c:catAx>
        <c:axId val="23997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39977104"/>
        <c:crosses val="autoZero"/>
        <c:auto val="1"/>
        <c:lblAlgn val="ctr"/>
        <c:lblOffset val="100"/>
        <c:noMultiLvlLbl val="0"/>
      </c:catAx>
      <c:valAx>
        <c:axId val="2399771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99738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'GRAPH POUR DIAPO'!$B$37</c:f>
              <c:strCache>
                <c:ptCount val="1"/>
                <c:pt idx="0">
                  <c:v>2018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DIAPO'!$A$38:$A$41</c:f>
              <c:strCache>
                <c:ptCount val="4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</c:strCache>
            </c:strRef>
          </c:cat>
          <c:val>
            <c:numRef>
              <c:f>'GRAPH POUR DIAPO'!$B$38:$B$41</c:f>
              <c:numCache>
                <c:formatCode>0.00%</c:formatCode>
                <c:ptCount val="4"/>
                <c:pt idx="0">
                  <c:v>0.93069999999999997</c:v>
                </c:pt>
                <c:pt idx="1">
                  <c:v>0.94230000000000003</c:v>
                </c:pt>
                <c:pt idx="2">
                  <c:v>0.90980000000000005</c:v>
                </c:pt>
                <c:pt idx="3">
                  <c:v>0.92420000000000002</c:v>
                </c:pt>
              </c:numCache>
            </c:numRef>
          </c:val>
        </c:ser>
        <c:ser>
          <c:idx val="1"/>
          <c:order val="1"/>
          <c:tx>
            <c:strRef>
              <c:f>'GRAPH POUR DIAPO'!$C$37</c:f>
              <c:strCache>
                <c:ptCount val="1"/>
                <c:pt idx="0">
                  <c:v>2022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2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'GRAPH POUR DIAPO'!$A$38:$A$41</c:f>
              <c:strCache>
                <c:ptCount val="4"/>
                <c:pt idx="0">
                  <c:v>CST</c:v>
                </c:pt>
                <c:pt idx="1">
                  <c:v>CAP A</c:v>
                </c:pt>
                <c:pt idx="2">
                  <c:v>CAP B</c:v>
                </c:pt>
                <c:pt idx="3">
                  <c:v>CAP C</c:v>
                </c:pt>
              </c:strCache>
            </c:strRef>
          </c:cat>
          <c:val>
            <c:numRef>
              <c:f>'GRAPH POUR DIAPO'!$C$38:$C$41</c:f>
              <c:numCache>
                <c:formatCode>0.00%</c:formatCode>
                <c:ptCount val="4"/>
                <c:pt idx="0">
                  <c:v>0.95987654320987659</c:v>
                </c:pt>
                <c:pt idx="1">
                  <c:v>0.94170403587443952</c:v>
                </c:pt>
                <c:pt idx="2">
                  <c:v>0.96812749003984067</c:v>
                </c:pt>
                <c:pt idx="3">
                  <c:v>0.9544117647058824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4"/>
        <c:axId val="239971120"/>
        <c:axId val="239976560"/>
      </c:barChart>
      <c:catAx>
        <c:axId val="23997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fr-FR"/>
          </a:p>
        </c:txPr>
        <c:crossAx val="239976560"/>
        <c:crosses val="autoZero"/>
        <c:auto val="1"/>
        <c:lblAlgn val="ctr"/>
        <c:lblOffset val="100"/>
        <c:noMultiLvlLbl val="0"/>
      </c:catAx>
      <c:valAx>
        <c:axId val="239976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399711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7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  <a:lumOff val="2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73479" y="0"/>
            <a:ext cx="12265479" cy="47597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976665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5065713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5228" y="5065713"/>
            <a:ext cx="1491344" cy="1491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3476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73479" y="1"/>
            <a:ext cx="12265479" cy="14042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-2264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18211"/>
            <a:ext cx="703264" cy="70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646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18211"/>
            <a:ext cx="703264" cy="70326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73479" y="1"/>
            <a:ext cx="12265479" cy="140425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838200" y="-2264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18149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172200" y="1690688"/>
            <a:ext cx="5159375" cy="81438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8200" y="1690688"/>
            <a:ext cx="5159375" cy="81438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18211"/>
            <a:ext cx="703264" cy="703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572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73479" y="1"/>
            <a:ext cx="12265479" cy="70621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38200" y="2523558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974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24843" y="457201"/>
            <a:ext cx="8530545" cy="5403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18211"/>
            <a:ext cx="703264" cy="70326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73479" y="1"/>
            <a:ext cx="2677885" cy="70621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3682" y="457200"/>
            <a:ext cx="2074976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43681" y="2057400"/>
            <a:ext cx="207497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30554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53443" y="1"/>
            <a:ext cx="9138557" cy="68579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  <p:pic>
        <p:nvPicPr>
          <p:cNvPr id="8" name="Imag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800" y="6018211"/>
            <a:ext cx="703264" cy="703264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-73479" y="1"/>
            <a:ext cx="3126922" cy="706210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Titre 1"/>
          <p:cNvSpPr>
            <a:spLocks noGrp="1"/>
          </p:cNvSpPr>
          <p:nvPr>
            <p:ph type="title"/>
          </p:nvPr>
        </p:nvSpPr>
        <p:spPr>
          <a:xfrm>
            <a:off x="243682" y="457200"/>
            <a:ext cx="2507682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 dirty="0"/>
          </a:p>
        </p:txBody>
      </p:sp>
      <p:sp>
        <p:nvSpPr>
          <p:cNvPr id="11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43681" y="2057400"/>
            <a:ext cx="2507683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91412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9E699-6C0D-4B7D-96E0-A973449EAB88}" type="datetimeFigureOut">
              <a:rPr lang="fr-FR" smtClean="0"/>
              <a:t>08/12/2022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67AFA6-E4D8-46BB-A15B-D996A564202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295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  <p:sldLayoutId id="2147483677" r:id="rId4"/>
    <p:sldLayoutId id="2147483678" r:id="rId5"/>
    <p:sldLayoutId id="2147483680" r:id="rId6"/>
    <p:sldLayoutId id="2147483681" r:id="rId7"/>
  </p:sldLayoutIdLst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76126" y="1016998"/>
            <a:ext cx="9144000" cy="2387600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Analyse de la participation des élections professionnelles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" y="4920857"/>
            <a:ext cx="11552222" cy="1655762"/>
          </a:xfrm>
        </p:spPr>
        <p:txBody>
          <a:bodyPr>
            <a:normAutofit/>
          </a:bodyPr>
          <a:lstStyle/>
          <a:p>
            <a:pPr algn="ctr">
              <a:lnSpc>
                <a:spcPct val="200000"/>
              </a:lnSpc>
            </a:pPr>
            <a:r>
              <a:rPr lang="fr-FR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8 décembre 2022</a:t>
            </a:r>
            <a:endParaRPr lang="fr-F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2515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Inscrits et candidats</a:t>
            </a:r>
            <a:endParaRPr lang="fr-FR" dirty="0"/>
          </a:p>
        </p:txBody>
      </p:sp>
      <p:graphicFrame>
        <p:nvGraphicFramePr>
          <p:cNvPr id="4" name="Tableau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41041"/>
              </p:ext>
            </p:extLst>
          </p:nvPr>
        </p:nvGraphicFramePr>
        <p:xfrm>
          <a:off x="619431" y="1784554"/>
          <a:ext cx="10734370" cy="399466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99790"/>
                <a:gridCol w="1339097"/>
                <a:gridCol w="1339097"/>
                <a:gridCol w="1524262"/>
                <a:gridCol w="1715488"/>
                <a:gridCol w="2116636"/>
              </a:tblGrid>
              <a:tr h="612059">
                <a:tc>
                  <a:txBody>
                    <a:bodyPr/>
                    <a:lstStyle/>
                    <a:p>
                      <a:pPr algn="l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 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inscrits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Candidats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Sièges (titulaires et suppléants) à pourvoir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Nombre de candidats pour un siège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% candidats / inscrits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/>
                </a:tc>
              </a:tr>
              <a:tr h="433464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Comité Social Territorial</a:t>
                      </a:r>
                      <a:endParaRPr lang="fr-FR" sz="1800" b="1" i="0" u="none" strike="noStrike">
                        <a:solidFill>
                          <a:srgbClr val="263849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2599</a:t>
                      </a:r>
                      <a:endParaRPr lang="fr-FR" sz="18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150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fr-FR" sz="18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5.77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140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Commission Administrative Paritaire - Catégorie A</a:t>
                      </a:r>
                      <a:endParaRPr lang="fr-FR" sz="1800" b="1" i="0" u="none" strike="noStrike">
                        <a:solidFill>
                          <a:srgbClr val="263849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667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fr-FR" sz="18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6.60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140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Commission Administrative Paritaire - Catégorie B</a:t>
                      </a:r>
                      <a:endParaRPr lang="fr-FR" sz="1800" b="1" i="0" u="none" strike="noStrike">
                        <a:solidFill>
                          <a:srgbClr val="263849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324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42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</a:t>
                      </a:r>
                      <a:endParaRPr lang="fr-FR" sz="1800" b="1" i="0" u="none" strike="noStrike" dirty="0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12.96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140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Commission Administrative Paritaire - Catégorie C</a:t>
                      </a:r>
                      <a:endParaRPr lang="fr-FR" sz="1800" b="1" i="0" u="none" strike="noStrike">
                        <a:solidFill>
                          <a:srgbClr val="263849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1051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88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8.37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614075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Commission Consultative Paritaire</a:t>
                      </a:r>
                      <a:endParaRPr lang="fr-FR" sz="1800" b="1" i="0" u="none" strike="noStrike">
                        <a:solidFill>
                          <a:srgbClr val="263849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505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</a:t>
                      </a:r>
                      <a:endParaRPr lang="fr-FR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800" u="none" strike="noStrike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12</a:t>
                      </a:r>
                      <a:endParaRPr lang="fr-FR" sz="1800" b="1" i="0" u="none" strike="noStrike">
                        <a:solidFill>
                          <a:srgbClr val="333333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800" u="none" strike="noStrike" dirty="0"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3.96</a:t>
                      </a:r>
                      <a:endParaRPr lang="fr-FR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5756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/>
              <a:t>Participation aux différents scrutins</a:t>
            </a:r>
            <a:endParaRPr lang="fr-FR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4605754"/>
              </p:ext>
            </p:extLst>
          </p:nvPr>
        </p:nvGraphicFramePr>
        <p:xfrm>
          <a:off x="187569" y="1532586"/>
          <a:ext cx="11652739" cy="5032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142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08338" y="100372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40000"/>
              </a:lnSpc>
            </a:pPr>
            <a:r>
              <a:rPr lang="fr-FR" dirty="0" smtClean="0"/>
              <a:t>Evolution de la participation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r>
              <a:rPr lang="fr-FR" sz="1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fr-FR" sz="1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Estimation 2018 pour la CCP</a:t>
            </a:r>
            <a:endParaRPr lang="fr-FR" sz="1400" dirty="0">
              <a:solidFill>
                <a:schemeClr val="accent3">
                  <a:lumMod val="40000"/>
                  <a:lumOff val="6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0447372"/>
              </p:ext>
            </p:extLst>
          </p:nvPr>
        </p:nvGraphicFramePr>
        <p:xfrm>
          <a:off x="218941" y="1631997"/>
          <a:ext cx="11822805" cy="5052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1562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2257" y="12836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40000"/>
              </a:lnSpc>
            </a:pPr>
            <a:r>
              <a:rPr lang="fr-FR" dirty="0" smtClean="0"/>
              <a:t>Suffrages nuls ou blancs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*Hors </a:t>
            </a:r>
            <a:r>
              <a:rPr lang="fr-FR" sz="1400" dirty="0" smtClean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CPP </a:t>
            </a:r>
            <a:r>
              <a:rPr lang="fr-FR" sz="1400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(pas de comparaison possible puisque l’année précédente il y avait 3 CCP)</a:t>
            </a:r>
            <a:endParaRPr lang="fr-FR" sz="14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7996885"/>
              </p:ext>
            </p:extLst>
          </p:nvPr>
        </p:nvGraphicFramePr>
        <p:xfrm>
          <a:off x="154546" y="1545464"/>
          <a:ext cx="11797048" cy="50485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0007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1289" y="137695"/>
            <a:ext cx="10515600" cy="1325563"/>
          </a:xfrm>
        </p:spPr>
        <p:txBody>
          <a:bodyPr>
            <a:normAutofit/>
          </a:bodyPr>
          <a:lstStyle/>
          <a:p>
            <a:pPr algn="ctr">
              <a:lnSpc>
                <a:spcPct val="30000"/>
              </a:lnSpc>
            </a:pPr>
            <a:r>
              <a:rPr lang="fr-FR" dirty="0" smtClean="0"/>
              <a:t>Evolution des bulletins exprimés</a:t>
            </a:r>
            <a:br>
              <a:rPr lang="fr-FR" dirty="0" smtClean="0"/>
            </a:br>
            <a:r>
              <a:rPr lang="fr-FR" dirty="0"/>
              <a:t/>
            </a:r>
            <a:br>
              <a:rPr lang="fr-FR" dirty="0"/>
            </a:br>
            <a:r>
              <a:rPr lang="fr-FR" sz="1400" dirty="0"/>
              <a:t/>
            </a:r>
            <a:br>
              <a:rPr lang="fr-FR" sz="1400" dirty="0"/>
            </a:br>
            <a:r>
              <a:rPr lang="fr-FR" sz="1400" dirty="0">
                <a:solidFill>
                  <a:schemeClr val="accent3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*Hors CCP (pas de comparaison possible puisque l’année précédente il y avait 3 CCP)</a:t>
            </a:r>
            <a:endParaRPr lang="fr-FR" sz="1400" dirty="0"/>
          </a:p>
        </p:txBody>
      </p:sp>
      <p:graphicFrame>
        <p:nvGraphicFramePr>
          <p:cNvPr id="4" name="Graphique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55734903"/>
              </p:ext>
            </p:extLst>
          </p:nvPr>
        </p:nvGraphicFramePr>
        <p:xfrm>
          <a:off x="141669" y="1609859"/>
          <a:ext cx="11874320" cy="49583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87858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onseil départemental">
      <a:dk1>
        <a:srgbClr val="004982"/>
      </a:dk1>
      <a:lt1>
        <a:srgbClr val="FFFFFF"/>
      </a:lt1>
      <a:dk2>
        <a:srgbClr val="004982"/>
      </a:dk2>
      <a:lt2>
        <a:srgbClr val="FFFFFF"/>
      </a:lt2>
      <a:accent1>
        <a:srgbClr val="F7CBAC"/>
      </a:accent1>
      <a:accent2>
        <a:srgbClr val="ED7D31"/>
      </a:accent2>
      <a:accent3>
        <a:srgbClr val="833C0B"/>
      </a:accent3>
      <a:accent4>
        <a:srgbClr val="85C0FB"/>
      </a:accent4>
      <a:accent5>
        <a:srgbClr val="8EAADB"/>
      </a:accent5>
      <a:accent6>
        <a:srgbClr val="48A1FA"/>
      </a:accent6>
      <a:hlink>
        <a:srgbClr val="5B9BD5"/>
      </a:hlink>
      <a:folHlink>
        <a:srgbClr val="0563C1"/>
      </a:folHlink>
    </a:clrScheme>
    <a:fontScheme name="typo conseil departementa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Elections2022" id="{60D5AC30-4EA9-42B9-8991-B4F4BA5F448B}" vid="{BF90F531-1212-4453-AF6A-AD4D4067818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EE673D09F9DAE43B40357990089418E" ma:contentTypeVersion="1" ma:contentTypeDescription="Crée un document." ma:contentTypeScope="" ma:versionID="1d9395eb626da35c1d82d129bef02812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ee0dcdd002fd14a4580a9ad5519bbf13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Date de début de planification" ma:description="" ma:internalName="PublishingStartDate">
      <xsd:simpleType>
        <xsd:restriction base="dms:Unknown"/>
      </xsd:simpleType>
    </xsd:element>
    <xsd:element name="PublishingExpirationDate" ma:index="9" nillable="true" ma:displayName="Date de fin de planification" ma:description="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A4B6A8-8985-4180-8F92-1EC992EA8DE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36EA0-5333-40BD-9A0A-4418E0AA2B2D}">
  <ds:schemaRefs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purl.org/dc/terms/"/>
    <ds:schemaRef ds:uri="http://schemas.microsoft.com/sharepoint/v3"/>
    <ds:schemaRef ds:uri="http://schemas.microsoft.com/office/2006/documentManagement/typ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071EAF6F-EE27-4E39-9ADE-3315721A20A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PPT_Elections2022</Template>
  <TotalTime>1219</TotalTime>
  <Words>111</Words>
  <Application>Microsoft Office PowerPoint</Application>
  <PresentationFormat>Grand écran</PresentationFormat>
  <Paragraphs>56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Tahoma</vt:lpstr>
      <vt:lpstr>Thème Office</vt:lpstr>
      <vt:lpstr>Analyse de la participation des élections professionnelles</vt:lpstr>
      <vt:lpstr>Inscrits et candidats</vt:lpstr>
      <vt:lpstr>Participation aux différents scrutins</vt:lpstr>
      <vt:lpstr>Evolution de la participation  *Estimation 2018 pour la CCP</vt:lpstr>
      <vt:lpstr>Suffrages nuls ou blancs   *Hors CPP (pas de comparaison possible puisque l’année précédente il y avait 3 CCP)</vt:lpstr>
      <vt:lpstr>Evolution des bulletins exprimés   *Hors CCP (pas de comparaison possible puisque l’année précédente il y avait 3 CCP)</vt:lpstr>
    </vt:vector>
  </TitlesOfParts>
  <Company>Conseil Départemental des Pyrénées-Atlantiques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Analyse des résultats des élections professionnelles</dc:title>
  <dc:creator>Kopec Fanny</dc:creator>
  <cp:lastModifiedBy>Kopec Fanny</cp:lastModifiedBy>
  <cp:revision>45</cp:revision>
  <dcterms:created xsi:type="dcterms:W3CDTF">2022-11-09T12:14:03Z</dcterms:created>
  <dcterms:modified xsi:type="dcterms:W3CDTF">2022-12-08T17:46:39Z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0x0101008EE673D09F9DAE43B40357990089418E</vt:lpwstr>
  </property>
</Properties>
</file>